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notesSlides/notesSlide3.xml" ContentType="application/vnd.openxmlformats-officedocument.presentationml.notes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71" r:id="rId9"/>
    <p:sldId id="272" r:id="rId10"/>
    <p:sldId id="270" r:id="rId11"/>
    <p:sldId id="273" r:id="rId12"/>
    <p:sldId id="267" r:id="rId13"/>
    <p:sldId id="268" r:id="rId14"/>
    <p:sldId id="269" r:id="rId15"/>
    <p:sldId id="263" r:id="rId16"/>
    <p:sldId id="25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7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D373-B2C8-1B46-9994-102C314FA66F}" type="datetimeFigureOut">
              <a:rPr lang="en-US" smtClean="0"/>
              <a:t>12/4/11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259F6-AB6A-E843-88F7-2B798EEFE4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EF8C56-5EB1-4233-B822-FD7CDB4CD5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65EA15-C54F-4FB9-BF23-AEBF5EAA2DB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AAF2FC-ABF9-4AFD-A47B-77C102BE554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B8DD50-F624-43A2-9ABE-D80C002AEA5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0EB6F-3548-F445-B7DA-1C7E0177D404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391B-84F0-1E4F-B7F8-E82692B495C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alphaModFix amt="13000"/>
          </a:blip>
          <a:stretch>
            <a:fillRect/>
          </a:stretch>
        </p:blipFill>
        <p:spPr>
          <a:xfrm>
            <a:off x="1955800" y="781050"/>
            <a:ext cx="5232400" cy="5295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Winning Wine Pairings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Robin Allen</a:t>
            </a:r>
          </a:p>
          <a:p>
            <a:r>
              <a:rPr lang="en-US" dirty="0" smtClean="0"/>
              <a:t>Leah Redfield</a:t>
            </a:r>
          </a:p>
          <a:p>
            <a:r>
              <a:rPr lang="en-US" dirty="0" smtClean="0"/>
              <a:t>Rachael Spooner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 out our model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 t="20724" r="19318" b="9760"/>
          <a:stretch>
            <a:fillRect/>
          </a:stretch>
        </p:blipFill>
        <p:spPr bwMode="auto">
          <a:xfrm>
            <a:off x="774700" y="2838450"/>
            <a:ext cx="758507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 l="2414" t="26724" r="26450" b="51646"/>
          <a:stretch>
            <a:fillRect/>
          </a:stretch>
        </p:blipFill>
        <p:spPr bwMode="auto">
          <a:xfrm>
            <a:off x="1633538" y="1190625"/>
            <a:ext cx="58674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Solver’s Wine Selection is…</a:t>
            </a:r>
          </a:p>
        </p:txBody>
      </p:sp>
      <p:pic>
        <p:nvPicPr>
          <p:cNvPr id="13315" name="Picture 4" descr="images.jpg"/>
          <p:cNvPicPr>
            <a:picLocks noChangeAspect="1"/>
          </p:cNvPicPr>
          <p:nvPr/>
        </p:nvPicPr>
        <p:blipFill>
          <a:blip r:embed="rId3"/>
          <a:srcRect b="600"/>
          <a:stretch>
            <a:fillRect/>
          </a:stretch>
        </p:blipFill>
        <p:spPr bwMode="auto">
          <a:xfrm>
            <a:off x="3727450" y="2514600"/>
            <a:ext cx="1703388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23850" y="1417638"/>
          <a:ext cx="8629649" cy="1097280"/>
        </p:xfrm>
        <a:graphic>
          <a:graphicData uri="http://schemas.openxmlformats.org/drawingml/2006/table">
            <a:tbl>
              <a:tblPr/>
              <a:tblGrid>
                <a:gridCol w="1543050"/>
                <a:gridCol w="838200"/>
                <a:gridCol w="771525"/>
                <a:gridCol w="1057275"/>
                <a:gridCol w="1104900"/>
                <a:gridCol w="1456479"/>
                <a:gridCol w="1858220"/>
              </a:tblGrid>
              <a:tr h="1304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Wine </a:t>
                      </a:r>
                      <a:endParaRPr lang="en-US" sz="1800" b="1" i="0" u="none" strike="noStrike" dirty="0" smtClean="0">
                        <a:latin typeface="Verdana"/>
                      </a:endParaRPr>
                    </a:p>
                    <a:p>
                      <a:pPr algn="ctr" fontAlgn="b"/>
                      <a:r>
                        <a:rPr lang="en-US" sz="1800" b="1" i="0" u="none" strike="noStrike" dirty="0" smtClean="0">
                          <a:latin typeface="Verdana"/>
                        </a:rPr>
                        <a:t>Name</a:t>
                      </a:r>
                      <a:endParaRPr lang="en-US" sz="1800" b="1" i="0" u="none" strike="noStrike" dirty="0">
                        <a:latin typeface="Verdana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Type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Price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Country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Region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Grape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Verdana"/>
                        </a:rPr>
                        <a:t>Foods to Avoid Serving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/>
                    </a:solidFill>
                  </a:tcPr>
                </a:tc>
              </a:tr>
              <a:tr h="1304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Indaba Chardonnay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White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6.99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South Africa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Western Cape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Chardonnay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latin typeface="Verdana"/>
                        </a:rPr>
                        <a:t>Chocolate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Finally, we have </a:t>
            </a:r>
            <a:r>
              <a:rPr lang="en-US" dirty="0" smtClean="0"/>
              <a:t>dessert (my specialty)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are planning on serving something chocolate</a:t>
            </a:r>
          </a:p>
          <a:p>
            <a:r>
              <a:rPr lang="en-US" dirty="0" smtClean="0"/>
              <a:t>We’ve decided to let </a:t>
            </a:r>
            <a:r>
              <a:rPr lang="en-US" dirty="0" smtClean="0"/>
              <a:t>Crystal Ball determine the weights for both wine type and price</a:t>
            </a:r>
          </a:p>
          <a:p>
            <a:r>
              <a:rPr lang="en-US" dirty="0" smtClean="0"/>
              <a:t>Also, we are less concerned with the star ratings – dessert will be </a:t>
            </a:r>
            <a:r>
              <a:rPr lang="en-US" dirty="0" smtClean="0"/>
              <a:t>impressive – Crystal Ball can choose that as well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96" y="5531581"/>
            <a:ext cx="8988292" cy="7747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Sparkling wine &amp; Chocolate for dessert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5749" y="2254596"/>
            <a:ext cx="1682901" cy="38414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285" y="2689655"/>
            <a:ext cx="2621785" cy="3003262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457200" y="2689656"/>
            <a:ext cx="1408549" cy="821840"/>
          </a:xfrm>
          <a:prstGeom prst="wedgeRoundRectCallout">
            <a:avLst>
              <a:gd name="adj1" fmla="val 66682"/>
              <a:gd name="adj2" fmla="val -45365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dirty="0" smtClean="0"/>
              <a:t>Bonus - It’s on Sale!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85" y="1417638"/>
            <a:ext cx="8813800" cy="8369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and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doesn’t factor in flavor </a:t>
            </a:r>
            <a:r>
              <a:rPr lang="en-US" dirty="0" smtClean="0"/>
              <a:t>profiles of </a:t>
            </a:r>
            <a:r>
              <a:rPr lang="en-US" dirty="0" smtClean="0"/>
              <a:t>wines</a:t>
            </a:r>
            <a:endParaRPr lang="en-US" dirty="0" smtClean="0"/>
          </a:p>
          <a:p>
            <a:r>
              <a:rPr lang="en-US" dirty="0" smtClean="0"/>
              <a:t>Only able to choose one type of food at a time</a:t>
            </a:r>
            <a:endParaRPr lang="en-US" dirty="0" smtClean="0"/>
          </a:p>
          <a:p>
            <a:r>
              <a:rPr lang="en-US" dirty="0" smtClean="0"/>
              <a:t>Limited wine selection due to solver </a:t>
            </a:r>
            <a:r>
              <a:rPr lang="en-US" smtClean="0"/>
              <a:t>constraints</a:t>
            </a:r>
          </a:p>
          <a:p>
            <a:endParaRPr lang="en-US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756" y="208508"/>
            <a:ext cx="7042450" cy="6341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375" y="2395430"/>
            <a:ext cx="8229600" cy="1143000"/>
          </a:xfrm>
        </p:spPr>
        <p:txBody>
          <a:bodyPr/>
          <a:lstStyle/>
          <a:p>
            <a:r>
              <a:rPr lang="en-US" sz="6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Questions</a:t>
            </a:r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Winning over the boss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Brand new </a:t>
            </a:r>
            <a:r>
              <a:rPr lang="en-US" dirty="0"/>
              <a:t>A</a:t>
            </a:r>
            <a:r>
              <a:rPr lang="en-US" dirty="0" smtClean="0"/>
              <a:t>ssociates are inviting their Project Manager to dinner (brownie points!)</a:t>
            </a:r>
          </a:p>
          <a:p>
            <a:endParaRPr lang="en-US" dirty="0" smtClean="0"/>
          </a:p>
          <a:p>
            <a:r>
              <a:rPr lang="en-US" dirty="0" smtClean="0"/>
              <a:t>We don’t want to seem incompetent with our wine pairing</a:t>
            </a:r>
          </a:p>
          <a:p>
            <a:endParaRPr lang="en-US" dirty="0" smtClean="0"/>
          </a:p>
          <a:p>
            <a:r>
              <a:rPr lang="en-US" dirty="0" smtClean="0"/>
              <a:t>We are ordering everything from Fresh Direct – who are you kidding, consultants don’t have time to shop!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 so many options, we’re going to need some help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86967" y="3273262"/>
            <a:ext cx="2409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Riesling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6286186" y="3581400"/>
            <a:ext cx="28440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Sparkling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997448" y="3633484"/>
            <a:ext cx="17745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Syrah</a:t>
            </a:r>
          </a:p>
        </p:txBody>
      </p:sp>
      <p:sp>
        <p:nvSpPr>
          <p:cNvPr id="7" name="Rectangle 6"/>
          <p:cNvSpPr/>
          <p:nvPr/>
        </p:nvSpPr>
        <p:spPr>
          <a:xfrm>
            <a:off x="4638627" y="5480144"/>
            <a:ext cx="42743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Chennin</a:t>
            </a:r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Blanc</a:t>
            </a:r>
          </a:p>
        </p:txBody>
      </p:sp>
      <p:sp>
        <p:nvSpPr>
          <p:cNvPr id="8" name="Rectangle 7"/>
          <p:cNvSpPr/>
          <p:nvPr/>
        </p:nvSpPr>
        <p:spPr>
          <a:xfrm>
            <a:off x="2357081" y="4556814"/>
            <a:ext cx="2997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Pinot Gris</a:t>
            </a:r>
          </a:p>
        </p:txBody>
      </p:sp>
      <p:sp>
        <p:nvSpPr>
          <p:cNvPr id="9" name="Rectangle 8"/>
          <p:cNvSpPr/>
          <p:nvPr/>
        </p:nvSpPr>
        <p:spPr>
          <a:xfrm>
            <a:off x="40153" y="2349932"/>
            <a:ext cx="3646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Chardonnay</a:t>
            </a:r>
          </a:p>
        </p:txBody>
      </p:sp>
      <p:sp>
        <p:nvSpPr>
          <p:cNvPr id="10" name="Rectangle 9"/>
          <p:cNvSpPr/>
          <p:nvPr/>
        </p:nvSpPr>
        <p:spPr>
          <a:xfrm>
            <a:off x="-32413" y="5480144"/>
            <a:ext cx="3388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Sangiovese</a:t>
            </a:r>
            <a:endParaRPr lang="en-US" sz="5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72017" y="1582340"/>
            <a:ext cx="2409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Riesling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78294" y="2196405"/>
            <a:ext cx="31085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Pinot Noir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Options:    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44" y="1600200"/>
            <a:ext cx="8062956" cy="4317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750" y="446616"/>
            <a:ext cx="2603500" cy="723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Model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Wine type </a:t>
            </a:r>
            <a:r>
              <a:rPr lang="en-US" dirty="0" smtClean="0"/>
              <a:t>preference</a:t>
            </a:r>
          </a:p>
          <a:p>
            <a:pPr lvl="1"/>
            <a:r>
              <a:rPr lang="en-US" dirty="0" smtClean="0"/>
              <a:t>Red, white, sparkling, sweet</a:t>
            </a:r>
            <a:endParaRPr lang="en-US" dirty="0" smtClean="0"/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Maximum price</a:t>
            </a:r>
            <a:endParaRPr lang="en-US" dirty="0" smtClean="0"/>
          </a:p>
          <a:p>
            <a:r>
              <a:rPr lang="en-US" dirty="0" smtClean="0"/>
              <a:t>Rating</a:t>
            </a:r>
          </a:p>
          <a:p>
            <a:pPr lvl="1"/>
            <a:r>
              <a:rPr lang="en-US" dirty="0" smtClean="0"/>
              <a:t>1-5 stars</a:t>
            </a:r>
            <a:endParaRPr lang="en-US" dirty="0" smtClean="0"/>
          </a:p>
          <a:p>
            <a:r>
              <a:rPr lang="en-US" dirty="0" smtClean="0"/>
              <a:t>Food pairings</a:t>
            </a:r>
          </a:p>
          <a:p>
            <a:pPr lvl="1"/>
            <a:r>
              <a:rPr lang="en-US" dirty="0" smtClean="0"/>
              <a:t>13 pairing selections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the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4630"/>
            <a:ext cx="8229600" cy="4525963"/>
          </a:xfrm>
        </p:spPr>
        <p:txBody>
          <a:bodyPr/>
          <a:lstStyle/>
          <a:p>
            <a:r>
              <a:rPr lang="en-US" dirty="0" smtClean="0"/>
              <a:t>Maximize overall score</a:t>
            </a:r>
          </a:p>
          <a:p>
            <a:pPr lvl="1"/>
            <a:r>
              <a:rPr lang="en-US" dirty="0" smtClean="0"/>
              <a:t>Rank characteristics at a percentage of 100</a:t>
            </a:r>
          </a:p>
          <a:p>
            <a:pPr lvl="1"/>
            <a:r>
              <a:rPr lang="en-US" dirty="0" smtClean="0"/>
              <a:t>The most important characteristic rated highest</a:t>
            </a:r>
          </a:p>
          <a:p>
            <a:r>
              <a:rPr lang="en-US" dirty="0" smtClean="0"/>
              <a:t>Optimize selection based on ratings and any limitations</a:t>
            </a:r>
          </a:p>
          <a:p>
            <a:r>
              <a:rPr lang="en-US" dirty="0" smtClean="0"/>
              <a:t>Present the top option available from Fresh Direct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Decision Variables</a:t>
            </a:r>
          </a:p>
          <a:p>
            <a:pPr lvl="1"/>
            <a:r>
              <a:rPr lang="en-US" dirty="0" smtClean="0"/>
              <a:t>The model gives the top wine selections by</a:t>
            </a:r>
            <a:r>
              <a:rPr lang="en-US" dirty="0" smtClean="0"/>
              <a:t> </a:t>
            </a:r>
            <a:r>
              <a:rPr lang="en-US" dirty="0" smtClean="0"/>
              <a:t>max</a:t>
            </a:r>
            <a:r>
              <a:rPr lang="en-US" dirty="0" smtClean="0"/>
              <a:t>imizing </a:t>
            </a:r>
            <a:r>
              <a:rPr lang="en-US" dirty="0" smtClean="0"/>
              <a:t>the user’s score. Scoring is based on the values for each category and importance given to criterion</a:t>
            </a:r>
          </a:p>
          <a:p>
            <a:r>
              <a:rPr lang="en-US" dirty="0" smtClean="0"/>
              <a:t>Objective Function</a:t>
            </a:r>
            <a:endParaRPr lang="en-US" dirty="0" smtClean="0"/>
          </a:p>
          <a:p>
            <a:pPr lvl="1"/>
            <a:r>
              <a:rPr lang="en-US" dirty="0" smtClean="0"/>
              <a:t>Select the highest overall score </a:t>
            </a:r>
            <a:r>
              <a:rPr lang="en-US" dirty="0" smtClean="0"/>
              <a:t>to find the optimal wine choice</a:t>
            </a:r>
            <a:endParaRPr lang="en-US" dirty="0" smtClean="0"/>
          </a:p>
          <a:p>
            <a:r>
              <a:rPr lang="en-US" dirty="0" smtClean="0"/>
              <a:t>Constraints</a:t>
            </a:r>
          </a:p>
          <a:p>
            <a:pPr lvl="1"/>
            <a:r>
              <a:rPr lang="en-US" dirty="0" smtClean="0"/>
              <a:t>Based on the user selection of key model inputs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Wines are limited to fresh direct</a:t>
            </a:r>
            <a:r>
              <a:rPr lang="en-US" dirty="0" smtClean="0"/>
              <a:t>, as </a:t>
            </a:r>
            <a:r>
              <a:rPr lang="en-US" dirty="0" smtClean="0"/>
              <a:t>we </a:t>
            </a:r>
            <a:r>
              <a:rPr lang="en-US" dirty="0" smtClean="0"/>
              <a:t>can’t </a:t>
            </a:r>
            <a:r>
              <a:rPr lang="en-US" dirty="0" smtClean="0"/>
              <a:t>be bothered to lug them home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We need wines for a 3 course meal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All dinner guests are willing and able to eat everything served (no allergies)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The wine ratings provided on FD website are accurate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Included only a subset of the FD wine list to make more manageable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Wine pairings suggested are accurate and in line with general consumer preferences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 Wines will be in stock and available for purchase at price listed when wine data was gathered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Let’s select the wine for the first course – Salad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29088" cy="4525963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We plan to serve a fruit vinaigrette salad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Our budget is less than $20 and this is very important to us – we have limited budget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en-US" dirty="0" smtClean="0"/>
              <a:t>The rating and the type of wine is not important to us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01813"/>
            <a:ext cx="442912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4572000" y="4297363"/>
            <a:ext cx="45720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</a:rPr>
              <a:t>Weights are price is 80%, type and rating are 10%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3000" dirty="0">
                <a:solidFill>
                  <a:srgbClr val="000000"/>
                </a:solidFill>
                <a:latin typeface="Calibri" pitchFamily="34" charset="0"/>
              </a:rPr>
              <a:t>Constraints are fruits &amp; other acids =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495</Words>
  <Application>Microsoft Macintosh PowerPoint</Application>
  <PresentationFormat>On-screen Show (4:3)</PresentationFormat>
  <Paragraphs>89</Paragraphs>
  <Slides>16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Winning Wine Pairings</vt:lpstr>
      <vt:lpstr>Winning over the boss</vt:lpstr>
      <vt:lpstr>With so many options, we’re going to need some help</vt:lpstr>
      <vt:lpstr>The Options:     .</vt:lpstr>
      <vt:lpstr>Key Model Inputs</vt:lpstr>
      <vt:lpstr>Goals of the Model</vt:lpstr>
      <vt:lpstr>Formulation</vt:lpstr>
      <vt:lpstr>Assumptions</vt:lpstr>
      <vt:lpstr>Let’s select the wine for the first course – Salad</vt:lpstr>
      <vt:lpstr>Let’s check out our model</vt:lpstr>
      <vt:lpstr>And Solver’s Wine Selection is…</vt:lpstr>
      <vt:lpstr>Finally, we have dessert (my specialty)</vt:lpstr>
      <vt:lpstr>Sparkling wine &amp; Chocolate for dessert</vt:lpstr>
      <vt:lpstr>Slide 14</vt:lpstr>
      <vt:lpstr>Risks and Opportunities</vt:lpstr>
      <vt:lpstr>Questions?</vt:lpstr>
    </vt:vector>
  </TitlesOfParts>
  <Company>NYU Stern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Winning Wine Pairings</dc:title>
  <dc:creator>Rachael Linn Spooner</dc:creator>
  <cp:lastModifiedBy>Rachael Linn Spooner</cp:lastModifiedBy>
  <cp:revision>4</cp:revision>
  <dcterms:created xsi:type="dcterms:W3CDTF">2011-12-05T00:32:03Z</dcterms:created>
  <dcterms:modified xsi:type="dcterms:W3CDTF">2011-12-05T01:44:14Z</dcterms:modified>
</cp:coreProperties>
</file>